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11" r:id="rId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ECFF"/>
    <a:srgbClr val="FFFFCC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260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ru-RU"/>
              <a:t>06.10.2015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A954CE5-44FA-4FBC-90AF-AA8B261ED9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ru-RU"/>
              <a:t>06.10.2015</a:t>
            </a: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518DE29-0550-4041-AA90-E8EAAAFBFB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36DC7-6569-47F9-A0FA-FE822BBEB436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F7038-2315-47CB-BA78-7BC76F91D7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628E9-4717-41CA-92FF-9F840514443A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DE1D5-E91B-4E33-AA13-2D41501DFE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A05F5-D47F-43AA-924D-8E13AD31B3AF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0ACB3-4499-4110-9D7E-C1DCE50253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6E7E0-7664-407D-AEF0-F817008AAAED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0928C-15BF-476F-902E-446B3003E5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B16E0-3B85-4BE4-B38E-9C541BF17D24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7A52B-628D-4256-9979-81B568B5EC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4EA5F-55A6-4303-9B56-6AE97F5FF140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2A4A2-BFFD-4C03-9DF2-EE2ECD4BF2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8F6F9-9409-46AC-847E-742938E0AC5F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C39A7-2FF4-4E2A-A8E2-6A7216D8A6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73D74-2D95-41AD-AF08-B1119FD5AC80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D3851-128C-4BF8-82E7-C9FAC26782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EA573-40E9-4D9B-B3DC-BD959CA53C90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9CD87-1C21-41B0-90F4-1FF4C9369D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CC98B-052E-4EF7-B10A-73FF34956B24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7E104-B49E-4942-9DE0-7124DEB67C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38644-ABA6-4639-B1C4-BEAC4252B6A1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30E8D-8065-4D24-862F-5F2D545C75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296BC1D-BC14-4F04-BCD2-CBD73769435D}" type="datetime1">
              <a:rPr lang="ru-RU"/>
              <a:pPr>
                <a:defRPr/>
              </a:pPr>
              <a:t>09.11.2015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B7655EF-8E64-41DA-A8BC-372233D59E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56;&#1086;&#1084;&#1072;\Saved%20Games\Desktop\44-online\&#1087;&#1083;&#1072;&#1085;&#1080;&#1088;&#1086;&#1074;&#1072;&#1085;&#1080;&#1077;\&#1057;&#1083;&#1072;&#1081;&#1076;_20.wa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71438"/>
            <a:ext cx="9144000" cy="461962"/>
          </a:xfrm>
          <a:prstGeom prst="rect">
            <a:avLst/>
          </a:prstGeom>
          <a:gradFill>
            <a:gsLst>
              <a:gs pos="26000">
                <a:srgbClr val="FFFF00"/>
              </a:gs>
              <a:gs pos="39999">
                <a:srgbClr val="FFFF99"/>
              </a:gs>
              <a:gs pos="70000">
                <a:srgbClr val="CCECFF"/>
              </a:gs>
              <a:gs pos="100000">
                <a:srgbClr val="00B0F0"/>
              </a:gs>
            </a:gsLst>
            <a:lin ang="2700000" scaled="1"/>
          </a:gra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spc="240" dirty="0">
                <a:latin typeface="Times New Roman" pitchFamily="18" charset="0"/>
                <a:cs typeface="Times New Roman" pitchFamily="18" charset="0"/>
              </a:rPr>
              <a:t>Планирование закупок на 2016 год и в 2016 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7188" y="1000125"/>
            <a:ext cx="8462962" cy="496887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ВОПРОС:</a:t>
            </a:r>
            <a:r>
              <a:rPr lang="ru-RU" alt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Нужно ли обосновывать НМЦК при подготовке Плана-графика на 2016 год?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ОТВЕТ:  Да, нужно. Это указано в п. 1 ст. 22 Закона №44-ФЗ.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1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ВОПРОС:</a:t>
            </a:r>
            <a:r>
              <a:rPr lang="ru-RU" alt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Обосновывать НМЦК нужно по каждой закупке, в том числе, у единственного поставщика?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ОТВЕТ:</a:t>
            </a:r>
            <a:r>
              <a:rPr lang="ru-RU" alt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Да, обоснованию подлежит НМЦК по каждой закупке, в том числе у единственного поставщика, такие как: связь, коммунальные услуги, аренда и т.п.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ВОПРОС:</a:t>
            </a:r>
            <a:r>
              <a:rPr lang="ru-RU" alt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Нужно ли обосновывать НМЦК по закупкам до 100 (400) тыс. руб., которые указываются общей суммой по каждому КБК (КОСГУ)?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ОТВЕТ:</a:t>
            </a:r>
            <a:r>
              <a:rPr lang="ru-RU" alt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Законодательство о контрактной системе (ст. 22 Закона №44-ФЗ) содержит требования об обосновании цены контракта, заключаемого с Единственным поставщиком, а не общей суммы расходов Заказчика по отдельным КБК (КОСГУ). Поэтому обоснование цены контракта, заключаемого на сумму до 100 (400) тыс. руб. осуществляется при заключении договора.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ВОПРОС:</a:t>
            </a:r>
            <a:r>
              <a:rPr lang="ru-RU" alt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Требуется ли оформлять обоснование НМЦК в виде отдельного документа и крепить его вместе с планом-графиком на 2016 на ООС?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ОТВЕТ: Да, требуется. </a:t>
            </a:r>
            <a:r>
              <a:rPr lang="ru-RU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Обоснование НМЦК заключается в выполнении расчета указанной цены с приложением справочной информации и документов либо с указанием реквизитов документов, на основании которых выполнен расчет (п. 2.1 приказа Минэкономразвития от 02.10.2013 №567). </a:t>
            </a:r>
            <a:endParaRPr lang="ru-RU" altLang="ru-RU" sz="1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1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ВОПРОС:</a:t>
            </a:r>
            <a:r>
              <a:rPr lang="ru-RU" alt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Какая предусмотрена административная ответственность за отсутствие обоснования НМЦК в плане-графике?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ОТВЕТ:  Административная ответственность за нарушение порядка подготовки планов-графиков закупок будет наступать после 1 января 2016 года, когда вступит в силу ст. 21 Закона №44-ФЗ (позиция ФАС России, письмо от 09.04.2015 №АК/17162/15).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15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15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TextBox 15"/>
          <p:cNvSpPr txBox="1">
            <a:spLocks noChangeArrowheads="1"/>
          </p:cNvSpPr>
          <p:nvPr/>
        </p:nvSpPr>
        <p:spPr bwMode="auto">
          <a:xfrm>
            <a:off x="357188" y="642938"/>
            <a:ext cx="8501062" cy="369887"/>
          </a:xfrm>
          <a:prstGeom prst="rect">
            <a:avLst/>
          </a:prstGeom>
          <a:solidFill>
            <a:srgbClr val="00B0F0">
              <a:alpha val="2313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Обоснование НМЦК в плане-графике размещения заказов на 2016 год</a:t>
            </a:r>
          </a:p>
        </p:txBody>
      </p:sp>
      <p:sp>
        <p:nvSpPr>
          <p:cNvPr id="35844" name="Номер слайда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259FFEF-D474-4D01-A4C7-DAF1FA19A4B8}" type="slidenum">
              <a:rPr lang="ru-RU" sz="1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 sz="18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лайд_20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8625" y="635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861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1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2018</TotalTime>
  <Words>238</Words>
  <Application>Microsoft Office PowerPoint</Application>
  <PresentationFormat>Экран (4:3)</PresentationFormat>
  <Paragraphs>17</Paragraphs>
  <Slides>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Тема Office</vt:lpstr>
      <vt:lpstr>Слайд 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Практическое пособие</dc:title>
  <dc:subject>Планирование закупок на 2016 год и в 2016 году</dc:subject>
  <dc:creator>Пчелинцев Роман</dc:creator>
  <cp:keywords>План закупок, план-график закупок</cp:keywords>
  <cp:lastModifiedBy>Admin</cp:lastModifiedBy>
  <cp:revision>199</cp:revision>
  <dcterms:created xsi:type="dcterms:W3CDTF">2015-09-12T12:02:27Z</dcterms:created>
  <dcterms:modified xsi:type="dcterms:W3CDTF">2015-11-09T16:58:06Z</dcterms:modified>
  <cp:category>Практическое пособие</cp:category>
  <cp:contentStatus>на 01.10.2015</cp:contentStatus>
</cp:coreProperties>
</file>